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97" r:id="rId2"/>
    <p:sldId id="292" r:id="rId3"/>
    <p:sldId id="293" r:id="rId4"/>
  </p:sldIdLst>
  <p:sldSz cx="15119350" cy="8640763"/>
  <p:notesSz cx="6807200" cy="99393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750" userDrawn="1">
          <p15:clr>
            <a:srgbClr val="000000"/>
          </p15:clr>
        </p15:guide>
        <p15:guide id="2" pos="4763" userDrawn="1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iiA8otvohu5vNkePbJv3eCPYFn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A9CA"/>
    <a:srgbClr val="59C1FF"/>
    <a:srgbClr val="188EB2"/>
    <a:srgbClr val="153F5E"/>
    <a:srgbClr val="F59C1C"/>
    <a:srgbClr val="01A5C0"/>
    <a:srgbClr val="779FB0"/>
    <a:srgbClr val="B1B650"/>
    <a:srgbClr val="D4BBA7"/>
    <a:srgbClr val="B6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6395" autoAdjust="0"/>
  </p:normalViewPr>
  <p:slideViewPr>
    <p:cSldViewPr snapToGrid="0">
      <p:cViewPr varScale="1">
        <p:scale>
          <a:sx n="88" d="100"/>
          <a:sy n="88" d="100"/>
        </p:scale>
        <p:origin x="552" y="90"/>
      </p:cViewPr>
      <p:guideLst>
        <p:guide orient="horz" pos="2750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24" Type="http://customschemas.google.com/relationships/presentationmetadata" Target="metadata"/><Relationship Id="rId5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4" Type="http://schemas.openxmlformats.org/officeDocument/2006/relationships/slide" Target="slides/slide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786" cy="49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13" tIns="45757" rIns="91513" bIns="45757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5827" y="0"/>
            <a:ext cx="2949786" cy="49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13" tIns="45757" rIns="91513" bIns="45757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71488" y="1243013"/>
            <a:ext cx="5864225" cy="3352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720" y="4783198"/>
            <a:ext cx="5445760" cy="391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13" tIns="45757" rIns="91513" bIns="45757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1022"/>
            <a:ext cx="2949786" cy="49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13" tIns="45757" rIns="91513" bIns="45757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5827" y="9441022"/>
            <a:ext cx="2949786" cy="49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13" tIns="45757" rIns="91513" bIns="45757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109609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C70198D2-F9C1-47B0-15C1-AA1F7C7358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471488" y="1243013"/>
            <a:ext cx="5864225" cy="3352800"/>
          </a:xfrm>
          <a:ln>
            <a:headEnd/>
            <a:tailEnd/>
          </a:ln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id="{A8121A80-B4B5-6B98-6424-CD49E5E6B2EC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95989EFA-0D3D-589D-0CEE-4A152C2D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653" indent="-285636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2543" indent="-228509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9560" indent="-228509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6577" indent="-228509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3594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0611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7628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4646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41147D4E-F34A-40AA-A813-BBB90200D360}" type="slidenum">
              <a:rPr lang="ru-RU" altLang="ru-RU"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2</a:t>
            </a:fld>
            <a:endParaRPr lang="ru-RU" altLang="ru-RU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909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C70198D2-F9C1-47B0-15C1-AA1F7C7358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471488" y="1243013"/>
            <a:ext cx="5864225" cy="3352800"/>
          </a:xfrm>
          <a:ln>
            <a:headEnd/>
            <a:tailEnd/>
          </a:ln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id="{A8121A80-B4B5-6B98-6424-CD49E5E6B2EC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95989EFA-0D3D-589D-0CEE-4A152C2D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653" indent="-285636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2543" indent="-228509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9560" indent="-228509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6577" indent="-228509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3594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0611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7628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4646" indent="-228509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41147D4E-F34A-40AA-A813-BBB90200D360}" type="slidenum">
              <a:rPr lang="ru-RU" altLang="ru-RU"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3</a:t>
            </a:fld>
            <a:endParaRPr lang="ru-RU" altLang="ru-RU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14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"/>
            <a:ext cx="15119350" cy="864076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5"/>
          <p:cNvSpPr txBox="1">
            <a:spLocks noGrp="1"/>
          </p:cNvSpPr>
          <p:nvPr>
            <p:ph type="sldNum" idx="12"/>
          </p:nvPr>
        </p:nvSpPr>
        <p:spPr>
          <a:xfrm>
            <a:off x="14148802" y="7978705"/>
            <a:ext cx="907554" cy="66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1039458" y="460043"/>
            <a:ext cx="13040439" cy="1670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1039458" y="2300207"/>
            <a:ext cx="13040439" cy="548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4148800" y="7978704"/>
            <a:ext cx="907554" cy="66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61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736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transition>
    <p:push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3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7BA19E-D317-4EB4-A00F-754C2EA98EC2}"/>
              </a:ext>
            </a:extLst>
          </p:cNvPr>
          <p:cNvSpPr txBox="1"/>
          <p:nvPr/>
        </p:nvSpPr>
        <p:spPr>
          <a:xfrm>
            <a:off x="2852144" y="3720216"/>
            <a:ext cx="91150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ПРОФИЛАКТИЧЕСКОЙ РАБОТЫ</a:t>
            </a:r>
          </a:p>
          <a:p>
            <a:pPr algn="ctr"/>
            <a:r>
              <a:rPr lang="ru-RU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И РЕАГИРОВАНИЯ НА НАРУШЕНИЕ ТРЕБОВАНИЙ </a:t>
            </a:r>
          </a:p>
          <a:p>
            <a:pPr algn="ctr"/>
            <a:r>
              <a:rPr lang="ru-RU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 ШКОЛЬНОЙ ФОРМЕ </a:t>
            </a:r>
          </a:p>
        </p:txBody>
      </p:sp>
      <p:pic>
        <p:nvPicPr>
          <p:cNvPr id="4" name="object 13">
            <a:extLst>
              <a:ext uri="{FF2B5EF4-FFF2-40B4-BE49-F238E27FC236}">
                <a16:creationId xmlns:a16="http://schemas.microsoft.com/office/drawing/2014/main" id="{30785057-A4C6-431A-95DE-821F13C51BE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598" y="1370666"/>
            <a:ext cx="2018188" cy="1823318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FAF88D8E-D8B3-4757-82F5-254B0FAF9B25}"/>
              </a:ext>
            </a:extLst>
          </p:cNvPr>
          <p:cNvSpPr txBox="1"/>
          <p:nvPr/>
        </p:nvSpPr>
        <p:spPr>
          <a:xfrm>
            <a:off x="4787718" y="7720301"/>
            <a:ext cx="61010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latin typeface="Roboto"/>
                <a:cs typeface="Roboto"/>
              </a:rPr>
              <a:t>МИНИСТЕРСТВО </a:t>
            </a:r>
            <a:r>
              <a:rPr sz="1600" b="1" spc="-5" dirty="0">
                <a:solidFill>
                  <a:schemeClr val="accent5">
                    <a:lumMod val="75000"/>
                  </a:schemeClr>
                </a:solidFill>
                <a:latin typeface="Roboto"/>
                <a:cs typeface="Roboto"/>
              </a:rPr>
              <a:t>ПРОСВЕЩЕНИЯ </a:t>
            </a:r>
            <a:r>
              <a:rPr sz="1600" b="1" spc="-335" dirty="0">
                <a:solidFill>
                  <a:schemeClr val="accent5">
                    <a:lumMod val="75000"/>
                  </a:schemeClr>
                </a:solidFill>
                <a:latin typeface="Roboto"/>
                <a:cs typeface="Roboto"/>
              </a:rPr>
              <a:t> </a:t>
            </a:r>
            <a:r>
              <a:rPr sz="1600" b="1" spc="5" dirty="0">
                <a:solidFill>
                  <a:schemeClr val="accent5">
                    <a:lumMod val="75000"/>
                  </a:schemeClr>
                </a:solidFill>
                <a:latin typeface="Roboto"/>
                <a:cs typeface="Roboto"/>
              </a:rPr>
              <a:t>РЕСПУБЛИКИ</a:t>
            </a:r>
            <a:r>
              <a:rPr sz="1600" b="1" spc="-10" dirty="0">
                <a:solidFill>
                  <a:schemeClr val="accent5">
                    <a:lumMod val="75000"/>
                  </a:schemeClr>
                </a:solidFill>
                <a:latin typeface="Roboto"/>
                <a:cs typeface="Roboto"/>
              </a:rPr>
              <a:t> </a:t>
            </a:r>
            <a:r>
              <a:rPr sz="1600" b="1" spc="-15" dirty="0">
                <a:solidFill>
                  <a:schemeClr val="accent5">
                    <a:lumMod val="75000"/>
                  </a:schemeClr>
                </a:solidFill>
                <a:latin typeface="Roboto"/>
                <a:cs typeface="Roboto"/>
              </a:rPr>
              <a:t>КАЗАХСТАН</a:t>
            </a:r>
            <a:endParaRPr sz="1600" b="1" dirty="0">
              <a:solidFill>
                <a:schemeClr val="accent5">
                  <a:lumMod val="75000"/>
                </a:schemeClr>
              </a:solidFill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647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622897" y="817028"/>
            <a:ext cx="12355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8A9CA"/>
                </a:solidFill>
                <a:latin typeface="+mn-lt"/>
              </a:rPr>
              <a:t>НОРМАТИВНО-ПРАВОВЫЕ ОСНОВЫ ОБЯЗАТЕЛЬНОЙ ШКОЛЬНОЙ ФОРМЫ</a:t>
            </a:r>
            <a:endParaRPr lang="ru-RU" sz="2000" dirty="0">
              <a:latin typeface="+mn-lt"/>
            </a:endParaRPr>
          </a:p>
        </p:txBody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364791" y="-24123"/>
            <a:ext cx="14349830" cy="721895"/>
          </a:xfrm>
          <a:prstGeom prst="round2SameRect">
            <a:avLst/>
          </a:prstGeom>
          <a:solidFill>
            <a:srgbClr val="59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6336" y="-78601"/>
            <a:ext cx="934908" cy="929149"/>
          </a:xfrm>
          <a:prstGeom prst="rect">
            <a:avLst/>
          </a:prstGeom>
        </p:spPr>
      </p:pic>
      <p:sp>
        <p:nvSpPr>
          <p:cNvPr id="17" name="object 18"/>
          <p:cNvSpPr txBox="1"/>
          <p:nvPr/>
        </p:nvSpPr>
        <p:spPr>
          <a:xfrm>
            <a:off x="1750228" y="194896"/>
            <a:ext cx="1235528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bg1"/>
                </a:solidFill>
                <a:latin typeface="Roboto"/>
                <a:cs typeface="Roboto"/>
              </a:rPr>
              <a:t>МИНИСТЕРСТВО </a:t>
            </a:r>
            <a:r>
              <a:rPr sz="2400" b="1" spc="-5" dirty="0">
                <a:solidFill>
                  <a:schemeClr val="bg1"/>
                </a:solidFill>
                <a:latin typeface="Roboto"/>
                <a:cs typeface="Roboto"/>
              </a:rPr>
              <a:t>ПРОСВЕЩЕНИЯ </a:t>
            </a:r>
            <a:r>
              <a:rPr sz="2400" b="1" spc="-335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sz="2400" b="1" spc="5" dirty="0">
                <a:solidFill>
                  <a:schemeClr val="bg1"/>
                </a:solidFill>
                <a:latin typeface="Roboto"/>
                <a:cs typeface="Roboto"/>
              </a:rPr>
              <a:t>РЕСПУБЛИКИ</a:t>
            </a:r>
            <a:r>
              <a:rPr sz="2400" b="1" spc="-10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sz="2400" b="1" spc="-15" dirty="0">
                <a:solidFill>
                  <a:schemeClr val="bg1"/>
                </a:solidFill>
                <a:latin typeface="Roboto"/>
                <a:cs typeface="Roboto"/>
              </a:rPr>
              <a:t>КАЗАХСТАН</a:t>
            </a:r>
            <a:endParaRPr sz="2400" b="1" dirty="0">
              <a:solidFill>
                <a:schemeClr val="bg1"/>
              </a:solidFill>
              <a:latin typeface="Roboto"/>
              <a:cs typeface="Roboto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7989" y="3914814"/>
            <a:ext cx="55930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11D1E"/>
                </a:solidFill>
                <a:latin typeface="+mn-lt"/>
              </a:rPr>
              <a:t>1. Согласно ст.1 Конституции – </a:t>
            </a:r>
            <a:r>
              <a:rPr lang="ru-RU" sz="1600" b="1" dirty="0">
                <a:solidFill>
                  <a:srgbClr val="211D1E"/>
                </a:solidFill>
                <a:latin typeface="+mn-lt"/>
              </a:rPr>
              <a:t>Республика Казахстан является демократическим, светским, правовым и социальным государством. </a:t>
            </a:r>
            <a:endParaRPr lang="ru-RU" sz="1600" dirty="0">
              <a:solidFill>
                <a:srgbClr val="211D1E"/>
              </a:solidFill>
              <a:latin typeface="+mn-lt"/>
            </a:endParaRPr>
          </a:p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Государство отделено от религии </a:t>
            </a:r>
            <a:r>
              <a:rPr lang="ru-RU" sz="1600" dirty="0">
                <a:solidFill>
                  <a:srgbClr val="211D1E"/>
                </a:solidFill>
                <a:latin typeface="+mn-lt"/>
              </a:rPr>
              <a:t>и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религиозных объединений.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7989" y="5605195"/>
            <a:ext cx="55431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11D1E"/>
                </a:solidFill>
                <a:latin typeface="+mj-lt"/>
              </a:rPr>
              <a:t>2. В соответствии с ст.3 Закона Республики Казахстан </a:t>
            </a:r>
            <a:r>
              <a:rPr lang="ru-RU" sz="1600" b="1" dirty="0">
                <a:solidFill>
                  <a:srgbClr val="211D1E"/>
                </a:solidFill>
                <a:latin typeface="+mj-lt"/>
              </a:rPr>
              <a:t>«О религиозной деятельности и религиозных объединений»: </a:t>
            </a:r>
            <a:endParaRPr lang="ru-RU" sz="1600" dirty="0">
              <a:solidFill>
                <a:srgbClr val="211D1E"/>
              </a:solidFill>
              <a:latin typeface="+mj-lt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+mj-lt"/>
              </a:rPr>
              <a:t>-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система образования и воспитания в Республике Казахстан, отделена от религии </a:t>
            </a:r>
            <a:r>
              <a:rPr lang="ru-RU" sz="1600" i="1" dirty="0">
                <a:solidFill>
                  <a:srgbClr val="211D1E"/>
                </a:solidFill>
                <a:latin typeface="+mj-lt"/>
              </a:rPr>
              <a:t>и религиозных объединений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носит светский характер</a:t>
            </a:r>
            <a:r>
              <a:rPr lang="ru-RU" sz="1600" b="1" i="1" dirty="0">
                <a:solidFill>
                  <a:srgbClr val="211D1E"/>
                </a:solidFill>
                <a:latin typeface="+mj-lt"/>
              </a:rPr>
              <a:t>; </a:t>
            </a:r>
            <a:endParaRPr lang="ru-RU" sz="1600" i="1" dirty="0">
              <a:solidFill>
                <a:srgbClr val="211D1E"/>
              </a:solidFill>
              <a:latin typeface="+mj-lt"/>
            </a:endParaRPr>
          </a:p>
          <a:p>
            <a:pPr algn="just"/>
            <a:r>
              <a:rPr lang="ru-RU" sz="1600" b="1" i="1" dirty="0">
                <a:solidFill>
                  <a:srgbClr val="211D1E"/>
                </a:solidFill>
                <a:latin typeface="+mj-lt"/>
              </a:rPr>
              <a:t>-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никто не имеет права </a:t>
            </a:r>
            <a:r>
              <a:rPr lang="ru-RU" sz="1600" i="1" dirty="0">
                <a:solidFill>
                  <a:srgbClr val="211D1E"/>
                </a:solidFill>
                <a:latin typeface="+mj-lt"/>
              </a:rPr>
              <a:t>по мотивам своих религиозных убеждений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отказываться от исполнения обязанностей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</a:t>
            </a:r>
            <a:r>
              <a:rPr lang="ru-RU" sz="1600" i="1" dirty="0">
                <a:solidFill>
                  <a:srgbClr val="211D1E"/>
                </a:solidFill>
                <a:latin typeface="+mj-lt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предусмотренных Конституцией и законами Республики Казахстан</a:t>
            </a:r>
            <a:r>
              <a:rPr lang="ru-RU" sz="1600" i="1" dirty="0">
                <a:solidFill>
                  <a:srgbClr val="211D1E"/>
                </a:solidFill>
                <a:latin typeface="+mj-lt"/>
              </a:rPr>
              <a:t>. </a:t>
            </a:r>
            <a:endParaRPr lang="ru-RU" sz="1600" i="1" dirty="0"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93160" y="3323584"/>
            <a:ext cx="747599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11D1E"/>
                </a:solidFill>
                <a:latin typeface="+mj-lt"/>
              </a:rPr>
              <a:t>4. В соответствии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 п. 15-1 ст. 47 </a:t>
            </a:r>
            <a:r>
              <a:rPr lang="ru-RU" sz="1600" dirty="0">
                <a:solidFill>
                  <a:srgbClr val="211D1E"/>
                </a:solidFill>
                <a:latin typeface="+mj-lt"/>
              </a:rPr>
              <a:t>Закона Республики Казахстан </a:t>
            </a:r>
            <a:r>
              <a:rPr lang="ru-RU" sz="1600" b="1" dirty="0">
                <a:solidFill>
                  <a:srgbClr val="211D1E"/>
                </a:solidFill>
                <a:latin typeface="+mj-lt"/>
              </a:rPr>
              <a:t>«Об образовании»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ОБУЧАЮЩИЕСЯ</a:t>
            </a:r>
            <a:r>
              <a:rPr lang="ru-RU" sz="1600" b="1" dirty="0">
                <a:solidFill>
                  <a:srgbClr val="211D1E"/>
                </a:solidFill>
                <a:latin typeface="+mj-lt"/>
              </a:rPr>
              <a:t> </a:t>
            </a:r>
            <a:r>
              <a:rPr lang="ru-RU" sz="1600" dirty="0">
                <a:solidFill>
                  <a:srgbClr val="211D1E"/>
                </a:solidFill>
                <a:latin typeface="+mj-lt"/>
              </a:rPr>
              <a:t>в организациях среднего образования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обязаны соблюдать требования к обязательной школьной фор</a:t>
            </a:r>
            <a:r>
              <a:rPr lang="ru-RU" sz="1600" dirty="0">
                <a:solidFill>
                  <a:srgbClr val="211D1E"/>
                </a:solidFill>
                <a:latin typeface="+mj-lt"/>
              </a:rPr>
              <a:t>ме, установленные уполномоченным органом в области образования. </a:t>
            </a:r>
          </a:p>
          <a:p>
            <a:pPr algn="just"/>
            <a:endParaRPr lang="ru-RU" sz="1600" dirty="0">
              <a:solidFill>
                <a:srgbClr val="211D1E"/>
              </a:solidFill>
              <a:latin typeface="+mj-lt"/>
            </a:endParaRPr>
          </a:p>
          <a:p>
            <a:pPr algn="just"/>
            <a:r>
              <a:rPr lang="ru-RU" sz="1600" dirty="0">
                <a:solidFill>
                  <a:srgbClr val="211D1E"/>
                </a:solidFill>
              </a:rPr>
              <a:t>5. В соответствии с п. 2 ст. 49 Закона Республики Казахстан </a:t>
            </a:r>
          </a:p>
          <a:p>
            <a:pPr algn="just"/>
            <a:r>
              <a:rPr lang="ru-RU" sz="1600" dirty="0">
                <a:solidFill>
                  <a:srgbClr val="211D1E"/>
                </a:solidFill>
              </a:rPr>
              <a:t>«Об образовании»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РОДИТЕЛИ</a:t>
            </a:r>
            <a:r>
              <a:rPr lang="ru-RU" sz="1600" b="1" dirty="0">
                <a:solidFill>
                  <a:srgbClr val="211D1E"/>
                </a:solidFill>
              </a:rPr>
              <a:t> </a:t>
            </a:r>
            <a:r>
              <a:rPr lang="ru-RU" sz="1600" dirty="0">
                <a:solidFill>
                  <a:srgbClr val="211D1E"/>
                </a:solidFill>
              </a:rPr>
              <a:t>и иные законные представители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обязаны</a:t>
            </a:r>
            <a:r>
              <a:rPr lang="ru-RU" sz="1600" dirty="0">
                <a:solidFill>
                  <a:srgbClr val="211D1E"/>
                </a:solidFill>
              </a:rPr>
              <a:t>: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</a:rPr>
              <a:t>-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выполнять правила</a:t>
            </a:r>
            <a:r>
              <a:rPr lang="ru-RU" sz="1600" b="1" dirty="0">
                <a:solidFill>
                  <a:srgbClr val="211D1E"/>
                </a:solidFill>
              </a:rPr>
              <a:t>,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определенные уставом</a:t>
            </a:r>
            <a:r>
              <a:rPr lang="ru-RU" sz="1600" b="1" dirty="0">
                <a:solidFill>
                  <a:srgbClr val="211D1E"/>
                </a:solidFill>
              </a:rPr>
              <a:t> организации образования; </a:t>
            </a:r>
            <a:endParaRPr lang="ru-RU" sz="1600" dirty="0">
              <a:solidFill>
                <a:srgbClr val="211D1E"/>
              </a:solidFill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</a:rPr>
              <a:t>-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выполнять требования, предъявляемые к обязательной школьной форме, </a:t>
            </a:r>
            <a:r>
              <a:rPr lang="ru-RU" sz="1600" b="1" dirty="0">
                <a:solidFill>
                  <a:srgbClr val="211D1E"/>
                </a:solidFill>
              </a:rPr>
              <a:t>установленные </a:t>
            </a:r>
            <a:r>
              <a:rPr lang="ru-RU" sz="1600" dirty="0">
                <a:solidFill>
                  <a:srgbClr val="211D1E"/>
                </a:solidFill>
              </a:rPr>
              <a:t>уполномоченным органом в области образования;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</a:rPr>
              <a:t>-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соблюдать форму одежды</a:t>
            </a:r>
            <a:r>
              <a:rPr lang="ru-RU" sz="1600" b="1" dirty="0">
                <a:solidFill>
                  <a:srgbClr val="211D1E"/>
                </a:solidFill>
              </a:rPr>
              <a:t>, </a:t>
            </a:r>
            <a:r>
              <a:rPr lang="ru-RU" sz="1600" dirty="0">
                <a:solidFill>
                  <a:srgbClr val="211D1E"/>
                </a:solidFill>
              </a:rPr>
              <a:t>установленную в организации образования; </a:t>
            </a:r>
          </a:p>
          <a:p>
            <a:pPr algn="just"/>
            <a:r>
              <a:rPr lang="ru-RU" sz="1600" dirty="0"/>
              <a:t>-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обеспечивать посещение детьми занятий в учебном заведении</a:t>
            </a:r>
            <a:r>
              <a:rPr lang="ru-RU" sz="1600" dirty="0"/>
              <a:t>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943065" y="6971234"/>
            <a:ext cx="74759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11D1E"/>
                </a:solidFill>
                <a:latin typeface="+mj-lt"/>
              </a:rPr>
              <a:t>6.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случае несоблюдения норм законодательства </a:t>
            </a:r>
            <a:r>
              <a:rPr lang="ru-RU" sz="1600" dirty="0">
                <a:solidFill>
                  <a:srgbClr val="211D1E"/>
                </a:solidFill>
                <a:latin typeface="+mj-lt"/>
              </a:rPr>
              <a:t>в области образования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 обязательной школьной форме родителями или иным законным представителями</a:t>
            </a:r>
            <a:r>
              <a:rPr lang="ru-RU" sz="1600" b="1" dirty="0">
                <a:solidFill>
                  <a:srgbClr val="211D1E"/>
                </a:solidFill>
                <a:latin typeface="+mj-lt"/>
              </a:rPr>
              <a:t> </a:t>
            </a:r>
            <a:r>
              <a:rPr lang="ru-RU" sz="1600" dirty="0">
                <a:solidFill>
                  <a:srgbClr val="211D1E"/>
                </a:solidFill>
                <a:latin typeface="+mj-lt"/>
              </a:rPr>
              <a:t>в соответствии с пунктом 2 ст. 409 Кодекса Республики Казахстан «Об административных правонарушениях»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влечет предупреждение или штраф в размере 5 МРП. 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737894" y="5417174"/>
            <a:ext cx="5493258" cy="0"/>
          </a:xfrm>
          <a:prstGeom prst="line">
            <a:avLst/>
          </a:prstGeom>
          <a:ln w="19050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893158" y="4478046"/>
            <a:ext cx="7475991" cy="0"/>
          </a:xfrm>
          <a:prstGeom prst="line">
            <a:avLst/>
          </a:prstGeom>
          <a:ln w="19050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014748" y="6815254"/>
            <a:ext cx="7475991" cy="0"/>
          </a:xfrm>
          <a:prstGeom prst="line">
            <a:avLst/>
          </a:prstGeom>
          <a:ln w="19050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37894" y="8294673"/>
            <a:ext cx="5493258" cy="0"/>
          </a:xfrm>
          <a:prstGeom prst="line">
            <a:avLst/>
          </a:prstGeom>
          <a:ln w="19050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893159" y="3169518"/>
            <a:ext cx="7475991" cy="0"/>
          </a:xfrm>
          <a:prstGeom prst="line">
            <a:avLst/>
          </a:prstGeom>
          <a:ln w="19050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ject 6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893" y="1484443"/>
            <a:ext cx="5364955" cy="22358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59381" y="2166352"/>
            <a:ext cx="75596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обязательной школьной форме 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для организаций среднего образования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утверждены приказом 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Министра образования и науки РК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№ 26 от 14 января 2016 года.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1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198643" y="1896941"/>
            <a:ext cx="4541257" cy="6202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41789" y="1896943"/>
            <a:ext cx="4551040" cy="6202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0588" y="2923101"/>
            <a:ext cx="416837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1.1. 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1 августа </a:t>
            </a:r>
            <a:r>
              <a:rPr lang="ru-RU" sz="1600" b="1" kern="1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т.г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обновить сведения 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 несовершеннолетним,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нарушающим и игнорирующим требования к школьной форме</a:t>
            </a:r>
          </a:p>
          <a:p>
            <a:pPr algn="just"/>
            <a:endParaRPr lang="ru-RU" sz="14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1.2. 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5 августа </a:t>
            </a:r>
            <a:r>
              <a:rPr lang="ru-RU" sz="1600" b="1" kern="1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т.г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внести изменения в Устав школы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 части четкого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запрета на ношение одежды религиозной принадлежности различных конфессий</a:t>
            </a:r>
            <a:endParaRPr lang="en-US" sz="14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14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1.4.. 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20 августа </a:t>
            </a:r>
            <a:r>
              <a:rPr lang="ru-RU" sz="1600" b="1" kern="1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т.г</a:t>
            </a:r>
            <a:r>
              <a:rPr lang="ru-RU" sz="1600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информировать родителей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под роспись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 установленных требованиях к школьной форме 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нормах поведения </a:t>
            </a:r>
            <a:r>
              <a:rPr lang="ru-RU" sz="14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(правила внутреннего распорядка)                   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 приеме детей в школу</a:t>
            </a:r>
          </a:p>
          <a:p>
            <a:pPr algn="just"/>
            <a:endParaRPr lang="ru-RU" sz="14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1.5. 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срок до 1 августа </a:t>
            </a:r>
            <a:r>
              <a:rPr lang="ru-RU" sz="1600" b="1" kern="1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т.г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создать Совет </a:t>
            </a:r>
            <a:r>
              <a:rPr lang="ru-RU" sz="14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 профилактике организации среднего образования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19684" y="2923101"/>
            <a:ext cx="4520216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 сентября </a:t>
            </a:r>
            <a:r>
              <a:rPr lang="ru-RU" sz="1400" b="1" kern="1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т.г</a:t>
            </a:r>
            <a:r>
              <a:rPr lang="ru-RU" sz="14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провести родительское собрание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участием представителей Совета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для разъяснения требований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 соблюдении требований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школьной формы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правил внутреннего распорядка школы</a:t>
            </a:r>
          </a:p>
          <a:p>
            <a:endParaRPr lang="ru-RU" sz="13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2.2. на торжественной линейке </a:t>
            </a:r>
            <a:r>
              <a:rPr lang="ru-RU" sz="1600" b="1" kern="1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 сентября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kk-KZ" sz="1300" dirty="0">
                <a:solidFill>
                  <a:srgbClr val="38A9CA"/>
                </a:solidFill>
                <a:latin typeface="+mj-lt"/>
              </a:rPr>
              <a:t>       ■</a:t>
            </a:r>
            <a:r>
              <a:rPr lang="ru-RU" sz="1300" dirty="0">
                <a:latin typeface="+mj-lt"/>
              </a:rPr>
              <a:t>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обеспечить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обязательное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представителей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Совета</a:t>
            </a:r>
            <a:endParaRPr lang="en-US" sz="13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kk-KZ" sz="1300" dirty="0">
                <a:solidFill>
                  <a:srgbClr val="38A9CA"/>
                </a:solidFill>
                <a:latin typeface="+mj-lt"/>
              </a:rPr>
              <a:t>       ■ </a:t>
            </a:r>
            <a:r>
              <a:rPr lang="ru-RU" sz="1300" b="1" dirty="0">
                <a:latin typeface="+mj-lt"/>
              </a:rPr>
              <a:t>Совету</a:t>
            </a:r>
            <a:r>
              <a:rPr lang="ru-RU" sz="1300" dirty="0">
                <a:latin typeface="+mj-lt"/>
              </a:rPr>
              <a:t> сформировать списочный состав детей и их родителей, которые нарушили требования к школьной форме представить в районный/городской отдел образования</a:t>
            </a:r>
          </a:p>
          <a:p>
            <a:r>
              <a:rPr lang="ru-RU" sz="1300" b="1" dirty="0">
                <a:latin typeface="+mj-lt"/>
              </a:rPr>
              <a:t> </a:t>
            </a:r>
            <a:endParaRPr lang="ru-RU" sz="1300" dirty="0">
              <a:latin typeface="+mj-lt"/>
            </a:endParaRPr>
          </a:p>
          <a:p>
            <a:pPr algn="just"/>
            <a:r>
              <a:rPr lang="ru-RU" sz="1300" b="1" dirty="0">
                <a:latin typeface="+mj-lt"/>
              </a:rPr>
              <a:t>Управлению образования </a:t>
            </a:r>
            <a:r>
              <a:rPr lang="ru-RU" sz="1300" dirty="0">
                <a:latin typeface="+mj-lt"/>
              </a:rPr>
              <a:t>в срок до 15.00 часов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3 сентября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т.г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  <a:r>
              <a:rPr lang="ru-RU" sz="1300" dirty="0">
                <a:latin typeface="+mj-lt"/>
              </a:rPr>
              <a:t> </a:t>
            </a:r>
            <a:r>
              <a:rPr lang="ru-RU" sz="1300" b="1" dirty="0">
                <a:latin typeface="+mj-lt"/>
              </a:rPr>
              <a:t>представить</a:t>
            </a:r>
            <a:r>
              <a:rPr lang="ru-RU" sz="1300" dirty="0">
                <a:latin typeface="+mj-lt"/>
              </a:rPr>
              <a:t> в Департамент воспитательной работы и дополнительного образования Министерства просвещения</a:t>
            </a:r>
            <a:r>
              <a:rPr lang="ru-RU" sz="1300" b="1" dirty="0">
                <a:latin typeface="+mj-lt"/>
              </a:rPr>
              <a:t> списочный состав детей и их родителей</a:t>
            </a:r>
            <a:r>
              <a:rPr lang="ru-RU" sz="1300" dirty="0">
                <a:latin typeface="+mj-lt"/>
              </a:rPr>
              <a:t>, в том числе с указанием фактов конфликтных ситуаций </a:t>
            </a:r>
            <a:r>
              <a:rPr lang="ru-RU" sz="1300" i="1" dirty="0">
                <a:latin typeface="+mj-lt"/>
              </a:rPr>
              <a:t>(публикации   в СМИ, социальных сетях, вызов полиции и адвоката)</a:t>
            </a:r>
            <a:endParaRPr lang="ru-RU" sz="1300" dirty="0">
              <a:latin typeface="+mj-lt"/>
            </a:endParaRPr>
          </a:p>
          <a:p>
            <a:endParaRPr lang="ru-RU" sz="1300" b="1" dirty="0">
              <a:latin typeface="+mj-lt"/>
            </a:endParaRPr>
          </a:p>
          <a:p>
            <a:pPr algn="just"/>
            <a:r>
              <a:rPr lang="ru-RU" sz="1300" b="1" dirty="0">
                <a:latin typeface="+mj-lt"/>
              </a:rPr>
              <a:t>Департаменту </a:t>
            </a:r>
            <a:r>
              <a:rPr lang="ru-RU" sz="1300" dirty="0">
                <a:latin typeface="+mj-lt"/>
              </a:rPr>
              <a:t>воспитательной работы и дополнительного образования МП РК </a:t>
            </a:r>
            <a:r>
              <a:rPr lang="ru-RU" sz="1300" b="1" dirty="0">
                <a:latin typeface="+mj-lt"/>
              </a:rPr>
              <a:t>провести анализ </a:t>
            </a:r>
            <a:r>
              <a:rPr lang="ru-RU" sz="1300" dirty="0">
                <a:latin typeface="+mj-lt"/>
              </a:rPr>
              <a:t>представленных сведений для направления информации </a:t>
            </a:r>
            <a:r>
              <a:rPr lang="kk-KZ" sz="1300" dirty="0">
                <a:latin typeface="+mj-lt"/>
              </a:rPr>
              <a:t>в </a:t>
            </a:r>
            <a:r>
              <a:rPr lang="ru-RU" sz="1300" dirty="0">
                <a:latin typeface="+mj-lt"/>
              </a:rPr>
              <a:t>заинтересованные государственные</a:t>
            </a:r>
            <a:r>
              <a:rPr lang="kk-KZ" sz="1300" dirty="0">
                <a:latin typeface="+mj-lt"/>
              </a:rPr>
              <a:t> органы</a:t>
            </a:r>
            <a:endParaRPr lang="ru-RU" sz="1300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81717" y="2923101"/>
            <a:ext cx="49198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списка обучающихся и их родителей Совету разработать индивидуальные планы работы </a:t>
            </a:r>
          </a:p>
          <a:p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2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3.2. Согласно Индивидуальному плану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проводить разъяснительную работу с каждым родителем обучающегося</a:t>
            </a:r>
          </a:p>
          <a:p>
            <a:endParaRPr lang="ru-RU" sz="12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3.3. Совету осуществлять мониторинг и оценку каждой встречи с родителем и учащимся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с информированием Управления образования;</a:t>
            </a:r>
          </a:p>
          <a:p>
            <a:endParaRPr lang="ru-RU" sz="12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3.5. Совету по итогам проведения не менее 5 встреч с родителями 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 сформировать материалы дела для передачи в Комиссию по делам несовершеннолетних и защите их прав и Департаменты по обеспечению качества в сфере образования для рассмотрения ответственности родителей на предмет несоблюдения требований статьи 127 Кодекса об административных правонарушениях Республики Казахстан</a:t>
            </a:r>
          </a:p>
          <a:p>
            <a:endParaRPr lang="ru-RU" sz="12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3.6. Организации образования должны:</a:t>
            </a:r>
          </a:p>
          <a:p>
            <a:r>
              <a:rPr lang="kk-KZ" sz="1200" dirty="0">
                <a:solidFill>
                  <a:srgbClr val="38A9CA"/>
                </a:solidFill>
              </a:rPr>
              <a:t> ■</a:t>
            </a:r>
            <a:r>
              <a:rPr lang="ru-RU" sz="1200" dirty="0"/>
              <a:t> 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планировать и на системной основе проводить с обучающимися разъяснительную работу </a:t>
            </a:r>
          </a:p>
          <a:p>
            <a:r>
              <a:rPr lang="kk-KZ" sz="1200" dirty="0">
                <a:solidFill>
                  <a:srgbClr val="38A9CA"/>
                </a:solidFill>
              </a:rPr>
              <a:t> ■</a:t>
            </a:r>
            <a:r>
              <a:rPr lang="ru-RU" sz="1200" dirty="0"/>
              <a:t> 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напоминать на каждом родительском собрании о требованиях к школьной форме;</a:t>
            </a:r>
          </a:p>
          <a:p>
            <a:r>
              <a:rPr lang="kk-KZ" sz="1200" dirty="0">
                <a:solidFill>
                  <a:srgbClr val="38A9CA"/>
                </a:solidFill>
              </a:rPr>
              <a:t> ■</a:t>
            </a:r>
            <a:r>
              <a:rPr lang="ru-RU" sz="1200" dirty="0"/>
              <a:t> 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вовлекать в работу школьного парламента, секционную и кружковую работу с закреплением наставников;</a:t>
            </a:r>
          </a:p>
          <a:p>
            <a:r>
              <a:rPr lang="kk-KZ" sz="1200" dirty="0">
                <a:solidFill>
                  <a:srgbClr val="38A9CA"/>
                </a:solidFill>
              </a:rPr>
              <a:t> ■</a:t>
            </a:r>
            <a:r>
              <a:rPr lang="ru-RU" sz="1200" dirty="0"/>
              <a:t> </a:t>
            </a:r>
            <a:r>
              <a:rPr lang="ru-RU" sz="12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использовать лучшие опыты и рекомендации по обеспечению законности, разработанные органами внутренних дел, Управлением по делам религий</a:t>
            </a:r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304877" y="90987"/>
            <a:ext cx="14349830" cy="721895"/>
          </a:xfrm>
          <a:prstGeom prst="round2SameRect">
            <a:avLst/>
          </a:prstGeom>
          <a:solidFill>
            <a:srgbClr val="59C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273" y="-28412"/>
            <a:ext cx="934908" cy="929149"/>
          </a:xfrm>
          <a:prstGeom prst="rect">
            <a:avLst/>
          </a:prstGeom>
        </p:spPr>
      </p:pic>
      <p:sp>
        <p:nvSpPr>
          <p:cNvPr id="9" name="object 18"/>
          <p:cNvSpPr txBox="1"/>
          <p:nvPr/>
        </p:nvSpPr>
        <p:spPr>
          <a:xfrm>
            <a:off x="1792269" y="220018"/>
            <a:ext cx="1021054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bg1"/>
                </a:solidFill>
                <a:latin typeface="Roboto"/>
                <a:cs typeface="Roboto"/>
              </a:rPr>
              <a:t>МИНИСТЕРСТВО </a:t>
            </a:r>
            <a:r>
              <a:rPr sz="2400" b="1" spc="-5" dirty="0">
                <a:solidFill>
                  <a:schemeClr val="bg1"/>
                </a:solidFill>
                <a:latin typeface="Roboto"/>
                <a:cs typeface="Roboto"/>
              </a:rPr>
              <a:t>ПРОСВЕЩЕНИЯ </a:t>
            </a:r>
            <a:r>
              <a:rPr sz="2400" b="1" spc="-335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sz="2400" b="1" spc="5" dirty="0">
                <a:solidFill>
                  <a:schemeClr val="bg1"/>
                </a:solidFill>
                <a:latin typeface="Roboto"/>
                <a:cs typeface="Roboto"/>
              </a:rPr>
              <a:t>РЕСПУБЛИКИ</a:t>
            </a:r>
            <a:r>
              <a:rPr sz="2400" b="1" spc="-10" dirty="0">
                <a:solidFill>
                  <a:schemeClr val="bg1"/>
                </a:solidFill>
                <a:latin typeface="Roboto"/>
                <a:cs typeface="Roboto"/>
              </a:rPr>
              <a:t> </a:t>
            </a:r>
            <a:r>
              <a:rPr sz="2400" b="1" spc="-15" dirty="0">
                <a:solidFill>
                  <a:schemeClr val="bg1"/>
                </a:solidFill>
                <a:latin typeface="Roboto"/>
                <a:cs typeface="Roboto"/>
              </a:rPr>
              <a:t>КАЗАХСТАН</a:t>
            </a:r>
            <a:endParaRPr sz="2400" b="1" dirty="0">
              <a:solidFill>
                <a:schemeClr val="bg1"/>
              </a:solidFill>
              <a:latin typeface="Roboto"/>
              <a:cs typeface="Roboto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22897" y="817028"/>
            <a:ext cx="123552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АЛГОРИТМ </a:t>
            </a:r>
            <a:r>
              <a:rPr lang="kk-KZ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ПРОФИЛАКТИЧЕСКОЙ РАБОТЫ</a:t>
            </a:r>
            <a:r>
              <a:rPr lang="ru-RU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</a:p>
          <a:p>
            <a:pPr algn="ctr"/>
            <a:r>
              <a:rPr lang="ru-RU" sz="2400" b="1" kern="100" dirty="0">
                <a:solidFill>
                  <a:srgbClr val="38A9C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РЕАГИРОВАНИЯ НА НАРУШЕНИЕ ТРЕБОВАНИЙ К ШКОЛЬНОЙ ФОРМЕ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85212" y="1945445"/>
            <a:ext cx="32641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ОРГАНИЗАЦИОННЫЕ МЕРЫ </a:t>
            </a:r>
          </a:p>
          <a:p>
            <a:pPr algn="ctr"/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ДО НАЧАЛА УЧЕБНОГО ГОДА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24678" y="1949074"/>
            <a:ext cx="4089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2. АЛГОРИТМ РАБОТЫ НА ПЕРИОД </a:t>
            </a:r>
          </a:p>
          <a:p>
            <a:pPr algn="ctr"/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С 1 ПО 15 СЕНТЯБРЯ Т.Г.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945714" y="1896940"/>
            <a:ext cx="4992911" cy="6202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081717" y="1945445"/>
            <a:ext cx="4720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3. ПОСТОЯННЫЕ МЕРЫ ПО ПРОФИЛАКТИКЕ НАРУШЕНИЙ ТРЕБОВАНИЙ К ШКОЛЬНОЙ ФОРМЕ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106256" y="1896940"/>
            <a:ext cx="0" cy="620937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861479" y="1945445"/>
            <a:ext cx="0" cy="620937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80465" y="3863802"/>
            <a:ext cx="4073685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80465" y="4995828"/>
            <a:ext cx="4073685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25273" y="6372374"/>
            <a:ext cx="4073685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432428" y="5677701"/>
            <a:ext cx="4073685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148088" y="3431442"/>
            <a:ext cx="4757274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148088" y="3969546"/>
            <a:ext cx="4757274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0148088" y="4695588"/>
            <a:ext cx="4757274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148088" y="6174381"/>
            <a:ext cx="4757274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248756" y="4074009"/>
            <a:ext cx="4073685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2349B4B-6BA2-4327-9AB8-35D5457B5AC0}"/>
              </a:ext>
            </a:extLst>
          </p:cNvPr>
          <p:cNvCxnSpPr/>
          <p:nvPr/>
        </p:nvCxnSpPr>
        <p:spPr>
          <a:xfrm>
            <a:off x="5522832" y="7372561"/>
            <a:ext cx="4073685" cy="0"/>
          </a:xfrm>
          <a:prstGeom prst="line">
            <a:avLst/>
          </a:prstGeom>
          <a:ln w="9525">
            <a:solidFill>
              <a:srgbClr val="59C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15724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3302</TotalTime>
  <Words>737</Words>
  <Application>Microsoft Office PowerPoint</Application>
  <PresentationFormat>Произвольный</PresentationFormat>
  <Paragraphs>60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Roboto</vt:lpstr>
      <vt:lpstr>2_Тема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Азат Тиштыбаев</dc:creator>
  <cp:lastModifiedBy>Жибек Нуржан</cp:lastModifiedBy>
  <cp:revision>338</cp:revision>
  <cp:lastPrinted>2024-07-25T04:42:44Z</cp:lastPrinted>
  <dcterms:modified xsi:type="dcterms:W3CDTF">2024-07-29T09:44:46Z</dcterms:modified>
</cp:coreProperties>
</file>